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395" r:id="rId3"/>
    <p:sldId id="257" r:id="rId4"/>
    <p:sldId id="387" r:id="rId5"/>
    <p:sldId id="390" r:id="rId6"/>
    <p:sldId id="388" r:id="rId7"/>
    <p:sldId id="401" r:id="rId8"/>
    <p:sldId id="389" r:id="rId9"/>
    <p:sldId id="402" r:id="rId10"/>
    <p:sldId id="391" r:id="rId11"/>
    <p:sldId id="397" r:id="rId12"/>
    <p:sldId id="392" r:id="rId13"/>
    <p:sldId id="394" r:id="rId14"/>
    <p:sldId id="398" r:id="rId15"/>
    <p:sldId id="399" r:id="rId16"/>
    <p:sldId id="393" r:id="rId17"/>
    <p:sldId id="386" r:id="rId18"/>
    <p:sldId id="396" r:id="rId19"/>
    <p:sldId id="383" r:id="rId20"/>
  </p:sldIdLst>
  <p:sldSz cx="12192000" cy="6858000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Constantia" panose="02030602050306030303" pitchFamily="18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HY헤드라인M" panose="02030600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B324A3A-AF97-437B-9C90-3E911C14507C}">
          <p14:sldIdLst>
            <p14:sldId id="256"/>
          </p14:sldIdLst>
        </p14:section>
        <p14:section name="intro" id="{2A9AAC9C-0D56-4DA8-B143-A2E1CD35BB9D}">
          <p14:sldIdLst>
            <p14:sldId id="395"/>
          </p14:sldIdLst>
        </p14:section>
        <p14:section name="파생변수 생성" id="{04385EA1-11DD-44F3-8398-B4AD143D6401}">
          <p14:sldIdLst>
            <p14:sldId id="257"/>
            <p14:sldId id="387"/>
            <p14:sldId id="390"/>
            <p14:sldId id="388"/>
            <p14:sldId id="401"/>
            <p14:sldId id="389"/>
            <p14:sldId id="402"/>
            <p14:sldId id="391"/>
            <p14:sldId id="397"/>
            <p14:sldId id="392"/>
            <p14:sldId id="394"/>
            <p14:sldId id="398"/>
            <p14:sldId id="399"/>
            <p14:sldId id="393"/>
            <p14:sldId id="386"/>
            <p14:sldId id="396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4528"/>
    <a:srgbClr val="DCB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498" autoAdjust="0"/>
  </p:normalViewPr>
  <p:slideViewPr>
    <p:cSldViewPr snapToGrid="0">
      <p:cViewPr varScale="1">
        <p:scale>
          <a:sx n="66" d="100"/>
          <a:sy n="66" d="100"/>
        </p:scale>
        <p:origin x="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63C60-96ED-49E5-A350-E0BF6AB5CDD8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612EA-B07B-472B-9CED-7BC9D7E6E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2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22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7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0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49" y="17259"/>
            <a:ext cx="12192000" cy="684876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9235"/>
            <a:ext cx="12192000" cy="684876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4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2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8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8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9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8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9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159E-44FB-42F4-A68F-4F7736FA973F}" type="datetimeFigureOut">
              <a:rPr lang="ko-KR" altLang="en-US" smtClean="0"/>
              <a:t>2016-05-14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7A7F8-B8EC-4E9E-9B39-194B3D46D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0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9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512292"/>
            <a:ext cx="12192000" cy="1717964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관련</a:t>
            </a:r>
            <a:endParaRPr lang="ko-KR" altLang="en-US" sz="720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3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67" y="2210199"/>
            <a:ext cx="7648575" cy="43434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0986" y="240631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종속변수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0926" y="1068551"/>
            <a:ext cx="11635320" cy="1012260"/>
            <a:chOff x="9525" y="336688"/>
            <a:chExt cx="4102220" cy="558662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12828" y="336688"/>
              <a:ext cx="4098917" cy="558662"/>
            </a:xfrm>
            <a:prstGeom prst="rect">
              <a:avLst/>
            </a:prstGeom>
            <a:gradFill rotWithShape="1">
              <a:gsLst>
                <a:gs pos="833">
                  <a:srgbClr val="FFFFFF">
                    <a:alpha val="0"/>
                  </a:srgbClr>
                </a:gs>
                <a:gs pos="69550">
                  <a:srgbClr val="FFFFFF"/>
                </a:gs>
                <a:gs pos="25000">
                  <a:schemeClr val="bg1"/>
                </a:gs>
                <a:gs pos="100000">
                  <a:srgbClr val="FFFFFF">
                    <a:alpha val="0"/>
                  </a:srgbClr>
                </a:gs>
              </a:gsLst>
              <a:lin ang="21594000" scaled="0"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0" h="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atinLnBrk="0">
                <a:defRPr/>
              </a:pPr>
              <a:endParaRPr lang="ko-KR" altLang="en-US" kern="0" dirty="0">
                <a:solidFill>
                  <a:srgbClr val="FFFF00"/>
                </a:solidFill>
                <a:latin typeface="HY헤드라인M"/>
                <a:ea typeface="HY헤드라인M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525" y="336688"/>
              <a:ext cx="3935812" cy="558662"/>
              <a:chOff x="130761" y="336688"/>
              <a:chExt cx="3814576" cy="558662"/>
            </a:xfrm>
          </p:grpSpPr>
          <p:cxnSp>
            <p:nvCxnSpPr>
              <p:cNvPr id="8" name="직선 연결선 7"/>
              <p:cNvCxnSpPr/>
              <p:nvPr/>
            </p:nvCxnSpPr>
            <p:spPr bwMode="auto">
              <a:xfrm flipH="1">
                <a:off x="130761" y="336688"/>
                <a:ext cx="3814576" cy="0"/>
              </a:xfrm>
              <a:prstGeom prst="line">
                <a:avLst/>
              </a:prstGeom>
              <a:solidFill>
                <a:srgbClr val="0066FF"/>
              </a:solidFill>
              <a:ln w="9525" cap="flat" cmpd="sng" algn="ctr">
                <a:gradFill>
                  <a:gsLst>
                    <a:gs pos="0">
                      <a:srgbClr val="0070C0">
                        <a:alpha val="0"/>
                      </a:srgbClr>
                    </a:gs>
                    <a:gs pos="21000">
                      <a:srgbClr val="0070C0"/>
                    </a:gs>
                    <a:gs pos="79000">
                      <a:srgbClr val="0070C0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직선 연결선 8"/>
              <p:cNvCxnSpPr/>
              <p:nvPr/>
            </p:nvCxnSpPr>
            <p:spPr bwMode="auto">
              <a:xfrm flipH="1">
                <a:off x="130761" y="895350"/>
                <a:ext cx="3814576" cy="0"/>
              </a:xfrm>
              <a:prstGeom prst="line">
                <a:avLst/>
              </a:prstGeom>
              <a:solidFill>
                <a:srgbClr val="0066FF"/>
              </a:solidFill>
              <a:ln w="9525" cap="flat" cmpd="sng" algn="ctr">
                <a:gradFill>
                  <a:gsLst>
                    <a:gs pos="0">
                      <a:srgbClr val="0070C0">
                        <a:alpha val="0"/>
                      </a:srgbClr>
                    </a:gs>
                    <a:gs pos="21000">
                      <a:srgbClr val="0070C0"/>
                    </a:gs>
                    <a:gs pos="79000">
                      <a:srgbClr val="0070C0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0" name="직사각형 9"/>
          <p:cNvSpPr/>
          <p:nvPr/>
        </p:nvSpPr>
        <p:spPr>
          <a:xfrm>
            <a:off x="664424" y="1168416"/>
            <a:ext cx="10614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ko-KR" altLang="en-US" sz="2400" b="1" kern="0" spc="-90" dirty="0" smtClean="0">
                <a:gradFill>
                  <a:gsLst>
                    <a:gs pos="100000">
                      <a:srgbClr val="0070C0"/>
                    </a:gs>
                    <a:gs pos="0">
                      <a:srgbClr val="4F81BD">
                        <a:lumMod val="50000"/>
                      </a:srgbClr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종속변수의 항목 비중에 근거한 계층적 모델링 검토 필요</a:t>
            </a:r>
            <a:endParaRPr lang="ko-KR" altLang="en-US" sz="2400" b="1" kern="0" spc="-90" dirty="0">
              <a:gradFill>
                <a:gsLst>
                  <a:gs pos="100000">
                    <a:srgbClr val="0070C0"/>
                  </a:gs>
                  <a:gs pos="0">
                    <a:srgbClr val="4F81BD">
                      <a:lumMod val="50000"/>
                    </a:srgbClr>
                  </a:gs>
                </a:gsLst>
                <a:lin ang="5400000" scaled="0"/>
              </a:gradFill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53604" y="1650141"/>
            <a:ext cx="9648899" cy="399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hangingPunct="0">
              <a:spcAft>
                <a:spcPts val="600"/>
              </a:spcAft>
              <a:buSzPct val="100000"/>
              <a:defRPr/>
            </a:pPr>
            <a:r>
              <a:rPr lang="ko-KR" altLang="en-US" sz="1600" b="1" kern="0" dirty="0" smtClean="0">
                <a:gradFill>
                  <a:gsLst>
                    <a:gs pos="100000">
                      <a:srgbClr val="1F497D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</a:rPr>
              <a:t>단일모델 사용시 가장 비중이 큰 항목</a:t>
            </a:r>
            <a:r>
              <a:rPr lang="en-US" altLang="ko-KR" sz="1600" b="1" kern="0" dirty="0" smtClean="0">
                <a:gradFill>
                  <a:gsLst>
                    <a:gs pos="100000">
                      <a:srgbClr val="1F497D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</a:rPr>
              <a:t>(NDF, US, other)</a:t>
            </a:r>
            <a:r>
              <a:rPr lang="ko-KR" altLang="en-US" sz="1600" b="1" kern="0" dirty="0">
                <a:gradFill>
                  <a:gsLst>
                    <a:gs pos="100000">
                      <a:srgbClr val="1F497D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</a:rPr>
              <a:t> </a:t>
            </a:r>
            <a:r>
              <a:rPr lang="ko-KR" altLang="en-US" sz="1600" b="1" kern="0" dirty="0" smtClean="0">
                <a:gradFill>
                  <a:gsLst>
                    <a:gs pos="100000">
                      <a:srgbClr val="1F497D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</a:rPr>
              <a:t>이외의 항목들은 예측력이 매우 떨어질 수 있음</a:t>
            </a:r>
            <a:endParaRPr lang="en-US" altLang="ko-KR" sz="1600" b="1" kern="0" dirty="0">
              <a:gradFill>
                <a:gsLst>
                  <a:gs pos="100000">
                    <a:srgbClr val="1F497D">
                      <a:lumMod val="50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5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9697" y="1078029"/>
            <a:ext cx="11371623" cy="5563403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3291" y="471287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&lt;RF Model 1&gt;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07973" y="1653464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NDF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207971" y="2102201"/>
            <a:ext cx="105028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US</a:t>
            </a:r>
          </a:p>
          <a:p>
            <a:r>
              <a:rPr lang="en-US" altLang="ko-KR" sz="2800" dirty="0" smtClean="0"/>
              <a:t>AU</a:t>
            </a:r>
          </a:p>
          <a:p>
            <a:r>
              <a:rPr lang="en-US" altLang="ko-KR" sz="2800" dirty="0" smtClean="0"/>
              <a:t>CA</a:t>
            </a:r>
          </a:p>
          <a:p>
            <a:r>
              <a:rPr lang="en-US" altLang="ko-KR" sz="2800" dirty="0" smtClean="0"/>
              <a:t>ES</a:t>
            </a:r>
          </a:p>
          <a:p>
            <a:r>
              <a:rPr lang="en-US" altLang="ko-KR" sz="2800" dirty="0" smtClean="0"/>
              <a:t>FR</a:t>
            </a:r>
          </a:p>
          <a:p>
            <a:r>
              <a:rPr lang="en-US" altLang="ko-KR" sz="2800" dirty="0" smtClean="0"/>
              <a:t>GB</a:t>
            </a:r>
          </a:p>
          <a:p>
            <a:r>
              <a:rPr lang="en-US" altLang="ko-KR" sz="2800" dirty="0" smtClean="0"/>
              <a:t>IT</a:t>
            </a:r>
          </a:p>
          <a:p>
            <a:r>
              <a:rPr lang="en-US" altLang="ko-KR" sz="2800" dirty="0" smtClean="0"/>
              <a:t>NL</a:t>
            </a:r>
          </a:p>
          <a:p>
            <a:r>
              <a:rPr lang="en-US" altLang="ko-KR" sz="2800" dirty="0" smtClean="0"/>
              <a:t>PT</a:t>
            </a:r>
          </a:p>
          <a:p>
            <a:r>
              <a:rPr lang="en-US" altLang="ko-KR" sz="2800" dirty="0" smtClean="0"/>
              <a:t>other</a:t>
            </a:r>
            <a:endParaRPr lang="ko-KR" altLang="en-US" sz="2800" dirty="0"/>
          </a:p>
        </p:txBody>
      </p:sp>
      <p:pic>
        <p:nvPicPr>
          <p:cNvPr id="1026" name="Picture 2" descr="https://camo.githubusercontent.com/c9abdf01ee948c151ddc5e1e2101a483a6c3646c/68747470733a2f2f33312e6d656469612e74756d626c722e636f6d2f37393637306561626539336364643434386331356635626362313938643066622f74756d626c725f696e6c696e655f6e386533393859624b76317330347263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5" y="3256222"/>
            <a:ext cx="2221741" cy="1479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>
            <a:stCxn id="10" idx="1"/>
          </p:cNvCxnSpPr>
          <p:nvPr/>
        </p:nvCxnSpPr>
        <p:spPr>
          <a:xfrm flipH="1">
            <a:off x="3549047" y="1906607"/>
            <a:ext cx="578356" cy="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549047" y="1895824"/>
            <a:ext cx="0" cy="24355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이등변 삼각형 18"/>
          <p:cNvSpPr/>
          <p:nvPr/>
        </p:nvSpPr>
        <p:spPr>
          <a:xfrm rot="5400000">
            <a:off x="3768523" y="3649483"/>
            <a:ext cx="4343655" cy="1364190"/>
          </a:xfrm>
          <a:prstGeom prst="triangle">
            <a:avLst/>
          </a:prstGeom>
          <a:gradFill flip="none" rotWithShape="1">
            <a:gsLst>
              <a:gs pos="28000">
                <a:srgbClr val="D4E4FA"/>
              </a:gs>
              <a:gs pos="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ttps://camo.githubusercontent.com/c9abdf01ee948c151ddc5e1e2101a483a6c3646c/68747470733a2f2f33312e6d656469612e74756d626c722e636f6d2f37393637306561626539336364643434386331356635626362313938643066622f74756d626c725f696e6c696e655f6e386533393859624b76317330347263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734" y="3591737"/>
            <a:ext cx="2221741" cy="1479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6097" y="513333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&lt;RF Model 2&gt;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2" idx="1"/>
          </p:cNvCxnSpPr>
          <p:nvPr/>
        </p:nvCxnSpPr>
        <p:spPr>
          <a:xfrm flipH="1" flipV="1">
            <a:off x="3549047" y="4331370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3206656" y="3916683"/>
            <a:ext cx="3423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127403" y="1690400"/>
            <a:ext cx="1130855" cy="432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27402" y="2164534"/>
            <a:ext cx="1130855" cy="433887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443329" y="2099601"/>
            <a:ext cx="105028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US</a:t>
            </a:r>
          </a:p>
          <a:p>
            <a:r>
              <a:rPr lang="en-US" altLang="ko-KR" sz="2800" dirty="0" smtClean="0"/>
              <a:t>AU</a:t>
            </a:r>
          </a:p>
          <a:p>
            <a:r>
              <a:rPr lang="en-US" altLang="ko-KR" sz="2800" dirty="0" smtClean="0"/>
              <a:t>CA</a:t>
            </a:r>
          </a:p>
          <a:p>
            <a:r>
              <a:rPr lang="en-US" altLang="ko-KR" sz="2800" dirty="0" smtClean="0"/>
              <a:t>ES</a:t>
            </a:r>
          </a:p>
          <a:p>
            <a:r>
              <a:rPr lang="en-US" altLang="ko-KR" sz="2800" dirty="0" smtClean="0"/>
              <a:t>FR</a:t>
            </a:r>
          </a:p>
          <a:p>
            <a:r>
              <a:rPr lang="en-US" altLang="ko-KR" sz="2800" dirty="0" smtClean="0"/>
              <a:t>GB</a:t>
            </a:r>
          </a:p>
          <a:p>
            <a:r>
              <a:rPr lang="en-US" altLang="ko-KR" sz="2800" dirty="0" smtClean="0"/>
              <a:t>IT</a:t>
            </a:r>
          </a:p>
          <a:p>
            <a:r>
              <a:rPr lang="en-US" altLang="ko-KR" sz="2800" dirty="0" smtClean="0"/>
              <a:t>NL</a:t>
            </a:r>
          </a:p>
          <a:p>
            <a:r>
              <a:rPr lang="en-US" altLang="ko-KR" sz="2800" dirty="0" smtClean="0"/>
              <a:t>PT</a:t>
            </a:r>
          </a:p>
          <a:p>
            <a:r>
              <a:rPr lang="en-US" altLang="ko-KR" sz="2800" dirty="0" smtClean="0"/>
              <a:t>other</a:t>
            </a:r>
            <a:endParaRPr lang="ko-KR" altLang="en-US" sz="2800" dirty="0"/>
          </a:p>
        </p:txBody>
      </p:sp>
      <p:sp>
        <p:nvSpPr>
          <p:cNvPr id="32" name="직사각형 31"/>
          <p:cNvSpPr/>
          <p:nvPr/>
        </p:nvSpPr>
        <p:spPr>
          <a:xfrm>
            <a:off x="9362760" y="2161934"/>
            <a:ext cx="1130855" cy="4338871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H="1" flipV="1">
            <a:off x="8763370" y="2346962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 flipV="1">
            <a:off x="8763370" y="2777069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 flipV="1">
            <a:off x="8763370" y="3207176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8763370" y="3637283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 flipV="1">
            <a:off x="8763370" y="4067390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8763370" y="4497497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8763370" y="4927604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8763370" y="5357711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8763370" y="5787818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8763370" y="6217923"/>
            <a:ext cx="578355" cy="2600"/>
          </a:xfrm>
          <a:prstGeom prst="line">
            <a:avLst/>
          </a:prstGeom>
          <a:ln w="254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763370" y="2337337"/>
            <a:ext cx="0" cy="38902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8319476" y="4331369"/>
            <a:ext cx="4438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75234" y="12512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제출 스코어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219413" y="17020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제출 스코어</a:t>
            </a:r>
            <a:endParaRPr lang="ko-KR" altLang="en-US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229938" y="1780678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(58.3%)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473077" y="217668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(29.2%)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473077" y="604288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(4.7%)</a:t>
            </a:r>
            <a:endParaRPr lang="ko-KR" altLang="en-US" dirty="0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9449778" y="2526766"/>
            <a:ext cx="190366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9449777" y="6412214"/>
            <a:ext cx="190366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127402" y="2124592"/>
            <a:ext cx="190366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402860" y="317633"/>
            <a:ext cx="210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mtClean="0">
                <a:latin typeface="Constantia" panose="02030602050306030303" pitchFamily="18" charset="0"/>
                <a:ea typeface="HY견고딕" panose="02030600000101010101" pitchFamily="18" charset="-127"/>
              </a:rPr>
              <a:t>모델 </a:t>
            </a:r>
            <a:r>
              <a:rPr lang="ko-KR" altLang="en-US" sz="3600" b="1" dirty="0" err="1">
                <a:latin typeface="Constantia" panose="02030602050306030303" pitchFamily="18" charset="0"/>
                <a:ea typeface="HY견고딕" panose="02030600000101010101" pitchFamily="18" charset="-127"/>
              </a:rPr>
              <a:t>개</a:t>
            </a:r>
            <a:r>
              <a:rPr lang="ko-KR" altLang="en-US" sz="3600" b="1" smtClean="0">
                <a:latin typeface="Constantia" panose="02030602050306030303" pitchFamily="18" charset="0"/>
                <a:ea typeface="HY견고딕" panose="02030600000101010101" pitchFamily="18" charset="-127"/>
              </a:rPr>
              <a:t>요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4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512292"/>
            <a:ext cx="12192000" cy="1717964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기타 사항</a:t>
            </a:r>
            <a:endParaRPr lang="ko-KR" altLang="en-US" sz="720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6611" y="318252"/>
            <a:ext cx="11913844" cy="6217302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1" y="1082519"/>
            <a:ext cx="5846675" cy="5331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1550" y="3511569"/>
            <a:ext cx="47870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모델 성능을 </a:t>
            </a:r>
            <a:r>
              <a:rPr lang="en-US" altLang="ko-KR" dirty="0" smtClean="0"/>
              <a:t>plot()</a:t>
            </a:r>
            <a:r>
              <a:rPr lang="ko-KR" altLang="en-US" dirty="0" smtClean="0"/>
              <a:t>으로 그리는 것을</a:t>
            </a:r>
            <a:endParaRPr lang="en-US" altLang="ko-KR" dirty="0" smtClean="0"/>
          </a:p>
          <a:p>
            <a:r>
              <a:rPr lang="en-US" altLang="ko-KR" dirty="0" err="1" smtClean="0"/>
              <a:t>as.data.frame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을 사용하여 뽑아내거나</a:t>
            </a:r>
            <a:endParaRPr lang="en-US" altLang="ko-KR" dirty="0" smtClean="0"/>
          </a:p>
          <a:p>
            <a:r>
              <a:rPr lang="ko-KR" altLang="en-US" dirty="0" smtClean="0"/>
              <a:t>모델 객체에서 직접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err.rate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접근하여 그 값을 뽑을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※ </a:t>
            </a:r>
            <a:r>
              <a:rPr lang="en-US" altLang="ko-KR" dirty="0" err="1" smtClean="0"/>
              <a:t>ggplot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그릴 수 있음</a:t>
            </a:r>
            <a:r>
              <a:rPr lang="en-US" altLang="ko-KR" dirty="0" smtClean="0"/>
              <a:t>!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00" y="1082519"/>
            <a:ext cx="5221432" cy="1731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5920" y="603673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그래서 그려봄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066" y="507997"/>
            <a:ext cx="569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최초 제출시 생성한 </a:t>
            </a:r>
            <a:r>
              <a:rPr lang="en-US" altLang="ko-KR" sz="2400" dirty="0" smtClean="0"/>
              <a:t>RF </a:t>
            </a:r>
            <a:r>
              <a:rPr lang="ko-KR" altLang="en-US" sz="2400" dirty="0" smtClean="0"/>
              <a:t>객체의 </a:t>
            </a:r>
            <a:r>
              <a:rPr lang="en-US" altLang="ko-KR" sz="2400" dirty="0" err="1" smtClean="0"/>
              <a:t>Err.rate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6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46611" y="318252"/>
            <a:ext cx="11913844" cy="6217302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777471"/>
            <a:ext cx="7886700" cy="4505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09" y="543987"/>
            <a:ext cx="5840529" cy="3837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191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43" y="2132048"/>
            <a:ext cx="9062667" cy="47259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42" y="648792"/>
            <a:ext cx="9038765" cy="3762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04857" y="247917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노트북 사양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60922" y="477364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데스크탑</a:t>
            </a:r>
            <a:r>
              <a:rPr lang="ko-KR" altLang="en-US" dirty="0" smtClean="0">
                <a:solidFill>
                  <a:srgbClr val="FF0000"/>
                </a:solidFill>
              </a:rPr>
              <a:t> 사양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200" y="220131"/>
            <a:ext cx="73613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Session </a:t>
            </a:r>
            <a:r>
              <a:rPr lang="ko-KR" altLang="en-US" dirty="0" smtClean="0"/>
              <a:t>관련 파생변수</a:t>
            </a:r>
            <a:r>
              <a:rPr lang="en-US" altLang="ko-KR" dirty="0"/>
              <a:t> </a:t>
            </a:r>
            <a:r>
              <a:rPr lang="ko-KR" altLang="en-US" dirty="0" smtClean="0"/>
              <a:t>생성시 </a:t>
            </a:r>
            <a:r>
              <a:rPr lang="ko-KR" altLang="en-US" dirty="0" err="1" smtClean="0"/>
              <a:t>데스크탑이</a:t>
            </a:r>
            <a:r>
              <a:rPr lang="ko-KR" altLang="en-US" dirty="0" smtClean="0"/>
              <a:t> 노트북 보다 약 </a:t>
            </a:r>
            <a:r>
              <a:rPr lang="en-US" altLang="ko-KR" dirty="0" smtClean="0"/>
              <a:t>5</a:t>
            </a:r>
            <a:r>
              <a:rPr lang="ko-KR" altLang="en-US" dirty="0" smtClean="0"/>
              <a:t>배 빨랐음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315794" y="3207315"/>
            <a:ext cx="41630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87808" y="5654188"/>
            <a:ext cx="50373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512292"/>
            <a:ext cx="12192000" cy="1717964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계획</a:t>
            </a:r>
            <a:endParaRPr lang="ko-KR" altLang="en-US" sz="7200" dirty="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01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2763" y="1665705"/>
            <a:ext cx="11371623" cy="4887495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4265" y="347132"/>
            <a:ext cx="55803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이제 뭘 하나</a:t>
            </a:r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7467" y="2015067"/>
            <a:ext cx="5827236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AirBnB</a:t>
            </a:r>
            <a:r>
              <a:rPr lang="en-US" altLang="ko-KR" sz="2400" dirty="0" smtClean="0"/>
              <a:t> 2</a:t>
            </a:r>
            <a:r>
              <a:rPr lang="ko-KR" altLang="en-US" sz="2400" dirty="0" smtClean="0"/>
              <a:t>위 코드 복습</a:t>
            </a:r>
            <a:r>
              <a:rPr lang="en-US" altLang="ko-KR" sz="2400" dirty="0" smtClean="0"/>
              <a:t>(~6</a:t>
            </a:r>
            <a:r>
              <a:rPr lang="ko-KR" altLang="en-US" sz="2400" dirty="0" smtClean="0"/>
              <a:t>월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관련 이론 조사 및 발표</a:t>
            </a:r>
            <a:r>
              <a:rPr lang="en-US" altLang="ko-KR" sz="2000" dirty="0" smtClean="0"/>
              <a:t>(RF, XGB, CV, DT </a:t>
            </a:r>
            <a:r>
              <a:rPr lang="ko-KR" altLang="en-US" sz="2000" dirty="0" smtClean="0"/>
              <a:t>등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  - </a:t>
            </a:r>
            <a:r>
              <a:rPr lang="ko-KR" altLang="en-US" sz="2000" dirty="0" smtClean="0"/>
              <a:t>분석 단계별 코드 복기 및 결과 재현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신규 주제 탐색</a:t>
            </a:r>
            <a:endParaRPr lang="en-US" altLang="ko-KR" sz="2400" dirty="0" smtClean="0"/>
          </a:p>
          <a:p>
            <a:r>
              <a:rPr lang="en-US" altLang="ko-KR" sz="2000" dirty="0" smtClean="0"/>
              <a:t>  - </a:t>
            </a:r>
            <a:r>
              <a:rPr lang="en-US" altLang="ko-KR" sz="2000" dirty="0" err="1" smtClean="0"/>
              <a:t>Kaggle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대회 중 조원이 각자 원하는 대회 탐색</a:t>
            </a:r>
            <a:endParaRPr lang="en-US" altLang="ko-KR" sz="2000" dirty="0" smtClean="0"/>
          </a:p>
          <a:p>
            <a:r>
              <a:rPr lang="en-US" altLang="ko-KR" sz="1600" dirty="0" smtClean="0"/>
              <a:t>     ※ </a:t>
            </a:r>
            <a:r>
              <a:rPr lang="ko-KR" altLang="en-US" sz="1600" dirty="0" smtClean="0"/>
              <a:t>현재 진행 중인 </a:t>
            </a:r>
            <a:r>
              <a:rPr lang="en-US" altLang="ko-KR" sz="1600" dirty="0" smtClean="0"/>
              <a:t>Expedia </a:t>
            </a:r>
            <a:r>
              <a:rPr lang="ko-KR" altLang="en-US" sz="1600" dirty="0" smtClean="0"/>
              <a:t>대회로 잠정 결정</a:t>
            </a:r>
            <a:endParaRPr lang="en-US" altLang="ko-KR" sz="1600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신나는 </a:t>
            </a:r>
            <a:r>
              <a:rPr lang="ko-KR" altLang="en-US" sz="2400" dirty="0" err="1" smtClean="0"/>
              <a:t>뒷풀이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격주</a:t>
            </a:r>
            <a:r>
              <a:rPr lang="en-US" altLang="ko-KR" sz="2400" dirty="0" smtClean="0"/>
              <a:t>)</a:t>
            </a:r>
          </a:p>
          <a:p>
            <a:r>
              <a:rPr lang="en-US" altLang="ko-KR" dirty="0" smtClean="0"/>
              <a:t>  - </a:t>
            </a:r>
            <a:r>
              <a:rPr lang="ko-KR" altLang="en-US" dirty="0" smtClean="0"/>
              <a:t>동네아저씨 치킨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성민양꼬치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소주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맥주 </a:t>
            </a:r>
            <a:r>
              <a:rPr lang="en-US" altLang="ko-KR" dirty="0" smtClean="0"/>
              <a:t>+ @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몰래온</a:t>
            </a:r>
            <a:r>
              <a:rPr lang="ko-KR" altLang="en-US" sz="2400" dirty="0" smtClean="0"/>
              <a:t> 데이터</a:t>
            </a:r>
            <a:r>
              <a:rPr lang="en-US" altLang="ko-KR" sz="2400" dirty="0" smtClean="0"/>
              <a:t>(06.25)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 smtClean="0"/>
              <a:t>말할 수 없는 비밀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77" y="3258336"/>
            <a:ext cx="4035857" cy="3025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11" y="2386684"/>
            <a:ext cx="4166976" cy="38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" y="-21771"/>
            <a:ext cx="12191999" cy="6879771"/>
          </a:xfrm>
          <a:prstGeom prst="rect">
            <a:avLst/>
          </a:prstGeom>
          <a:solidFill>
            <a:schemeClr val="bg2">
              <a:lumMod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92246" y="3826728"/>
            <a:ext cx="5620000" cy="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698" y1="42021" x2="21698" y2="42021"/>
                        <a14:foregroundMark x1="33019" y1="22606" x2="33019" y2="22606"/>
                        <a14:foregroundMark x1="43396" y1="13298" x2="43396" y2="13298"/>
                        <a14:foregroundMark x1="57862" y1="5319" x2="57862" y2="5319"/>
                        <a14:foregroundMark x1="65409" y1="25798" x2="65409" y2="25798"/>
                        <a14:foregroundMark x1="73585" y1="11170" x2="73585" y2="11170"/>
                        <a14:foregroundMark x1="83648" y1="22872" x2="83648" y2="22872"/>
                        <a14:foregroundMark x1="91195" y1="31915" x2="91195" y2="31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46" y="417181"/>
            <a:ext cx="2736304" cy="323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65942" y="4320215"/>
            <a:ext cx="5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8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2246" y="1178807"/>
            <a:ext cx="56200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+mj-lt"/>
                <a:ea typeface="Adobe 고딕 Std B" pitchFamily="34" charset="-127"/>
              </a:rPr>
              <a:t>THANK</a:t>
            </a:r>
          </a:p>
          <a:p>
            <a:r>
              <a:rPr lang="en-US" altLang="ko-KR" sz="8800" dirty="0" smtClean="0">
                <a:latin typeface="+mj-lt"/>
                <a:ea typeface="Adobe 고딕 Std B" pitchFamily="34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5963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2763" y="1665705"/>
            <a:ext cx="11371623" cy="4887495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4265" y="347132"/>
            <a:ext cx="55803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여태 뭘 했나</a:t>
            </a:r>
            <a:r>
              <a:rPr lang="en-US" altLang="ko-KR" sz="6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397" y="1921932"/>
            <a:ext cx="10490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AirBnB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 탐색 및 전처리</a:t>
            </a:r>
            <a:endParaRPr lang="en-US" altLang="ko-KR" sz="24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탐색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국가별 지리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인구 통계</a:t>
            </a:r>
            <a:r>
              <a:rPr lang="en-US" altLang="ko-KR" sz="2000" dirty="0" smtClean="0"/>
              <a:t>, train </a:t>
            </a:r>
            <a:r>
              <a:rPr lang="ko-KR" altLang="en-US" sz="2000" dirty="0" smtClean="0"/>
              <a:t>데이터 중심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전처리</a:t>
            </a:r>
            <a:r>
              <a:rPr lang="en-US" altLang="ko-KR" sz="2000" dirty="0" smtClean="0"/>
              <a:t>: affiliate(</a:t>
            </a:r>
            <a:r>
              <a:rPr lang="ko-KR" altLang="en-US" sz="2000" dirty="0" smtClean="0"/>
              <a:t>마케팅 채널 관련</a:t>
            </a:r>
            <a:r>
              <a:rPr lang="en-US" altLang="ko-KR" sz="2000" dirty="0" smtClean="0"/>
              <a:t>), session(</a:t>
            </a:r>
            <a:r>
              <a:rPr lang="ko-KR" altLang="en-US" sz="2000" dirty="0" smtClean="0"/>
              <a:t>유저 로그 관련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적합 모델 토의</a:t>
            </a:r>
            <a:endParaRPr lang="en-US" altLang="ko-KR" sz="2400" dirty="0" smtClean="0"/>
          </a:p>
          <a:p>
            <a:r>
              <a:rPr lang="en-US" altLang="ko-KR" sz="2000" dirty="0" smtClean="0"/>
              <a:t>  - Logistic Regression, Random Forest </a:t>
            </a:r>
            <a:r>
              <a:rPr lang="ko-KR" altLang="en-US" sz="2000" dirty="0" smtClean="0"/>
              <a:t>등</a:t>
            </a:r>
            <a:endParaRPr lang="en-US" altLang="ko-KR" sz="2000" dirty="0" smtClean="0"/>
          </a:p>
          <a:p>
            <a:r>
              <a:rPr lang="en-US" altLang="ko-KR" sz="2000" dirty="0" smtClean="0"/>
              <a:t>  - </a:t>
            </a:r>
            <a:r>
              <a:rPr lang="ko-KR" altLang="en-US" sz="2000" dirty="0" smtClean="0"/>
              <a:t>계층적 모델 구성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종속변수의 요인 개수가 많음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1600" dirty="0" smtClean="0"/>
              <a:t>     ※ </a:t>
            </a:r>
            <a:r>
              <a:rPr lang="ko-KR" altLang="en-US" sz="1600" dirty="0" smtClean="0"/>
              <a:t>미국</a:t>
            </a:r>
            <a:r>
              <a:rPr lang="en-US" altLang="ko-KR" sz="1600" dirty="0" smtClean="0"/>
              <a:t>(US), </a:t>
            </a:r>
            <a:r>
              <a:rPr lang="ko-KR" altLang="en-US" sz="1600" dirty="0" smtClean="0"/>
              <a:t>캐나다</a:t>
            </a:r>
            <a:r>
              <a:rPr lang="en-US" altLang="ko-KR" sz="1600" dirty="0" smtClean="0"/>
              <a:t>(CA), </a:t>
            </a:r>
            <a:r>
              <a:rPr lang="ko-KR" altLang="en-US" sz="1600" dirty="0" smtClean="0"/>
              <a:t>기타</a:t>
            </a:r>
            <a:r>
              <a:rPr lang="en-US" altLang="ko-KR" sz="1600" dirty="0" smtClean="0"/>
              <a:t>(other) </a:t>
            </a:r>
            <a:r>
              <a:rPr lang="ko-KR" altLang="en-US" sz="1600" dirty="0" smtClean="0"/>
              <a:t>등 총 </a:t>
            </a:r>
            <a:r>
              <a:rPr lang="en-US" altLang="ko-KR" sz="1600" dirty="0" smtClean="0"/>
              <a:t>12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파생변수 생성</a:t>
            </a:r>
            <a:endParaRPr lang="en-US" altLang="ko-KR" sz="24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session, affiliate </a:t>
            </a:r>
            <a:r>
              <a:rPr lang="ko-KR" altLang="en-US" sz="2000" dirty="0" smtClean="0"/>
              <a:t>관련 상위 카테고리를 지칭하는 변수 생성</a:t>
            </a:r>
            <a:endParaRPr lang="en-US" altLang="ko-KR" sz="20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※ </a:t>
            </a:r>
            <a:r>
              <a:rPr lang="ko-KR" altLang="en-US" sz="1600" dirty="0" smtClean="0"/>
              <a:t>친구와 연락 또는 공유하는 </a:t>
            </a:r>
            <a:r>
              <a:rPr lang="en-US" altLang="ko-KR" sz="1600" dirty="0" smtClean="0"/>
              <a:t>session </a:t>
            </a:r>
            <a:r>
              <a:rPr lang="ko-KR" altLang="en-US" sz="1600" dirty="0" smtClean="0"/>
              <a:t>관련 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유저의 </a:t>
            </a:r>
            <a:r>
              <a:rPr lang="en-US" altLang="ko-KR" sz="1600" dirty="0" smtClean="0"/>
              <a:t>PC/mobile </a:t>
            </a:r>
            <a:r>
              <a:rPr lang="ko-KR" altLang="en-US" sz="1600" dirty="0" smtClean="0"/>
              <a:t>구분 변수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endParaRPr lang="en-US" altLang="ko-KR" sz="4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ko-KR" altLang="en-US" sz="2000" dirty="0" err="1" smtClean="0"/>
              <a:t>유저별</a:t>
            </a:r>
            <a:r>
              <a:rPr lang="ko-KR" altLang="en-US" sz="2000" dirty="0" smtClean="0"/>
              <a:t> 시간 관련 변수 생성</a:t>
            </a:r>
            <a:endParaRPr lang="en-US" altLang="ko-KR" sz="20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※ </a:t>
            </a:r>
            <a:r>
              <a:rPr lang="ko-KR" altLang="en-US" sz="1600" dirty="0" smtClean="0"/>
              <a:t>계정 생성일</a:t>
            </a:r>
            <a:r>
              <a:rPr lang="en-US" altLang="ko-KR" sz="1600" dirty="0" smtClean="0"/>
              <a:t>, session </a:t>
            </a:r>
            <a:r>
              <a:rPr lang="ko-KR" altLang="en-US" sz="1600" dirty="0" smtClean="0"/>
              <a:t>당 평균 접속시간 등</a:t>
            </a:r>
            <a:endParaRPr lang="en-US" altLang="ko-K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199796" y="6278508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trike="sngStrike" dirty="0" smtClean="0"/>
              <a:t>그 외 엄청난 삽질</a:t>
            </a:r>
            <a:endParaRPr lang="ko-KR" altLang="en-US" sz="1100" strike="sngStrike" dirty="0"/>
          </a:p>
        </p:txBody>
      </p:sp>
    </p:spTree>
    <p:extLst>
      <p:ext uri="{BB962C8B-B14F-4D97-AF65-F5344CB8AC3E}">
        <p14:creationId xmlns:p14="http://schemas.microsoft.com/office/powerpoint/2010/main" val="40263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512292"/>
            <a:ext cx="12192000" cy="1717964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파생변수 생성</a:t>
            </a:r>
            <a:endParaRPr lang="ko-KR" altLang="en-US"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1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6187" y="317633"/>
            <a:ext cx="408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File: countries.csv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9697" y="1347537"/>
            <a:ext cx="11371623" cy="5293895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05439" y="1757448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lat_destination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90682" y="2770467"/>
            <a:ext cx="10560388" cy="0"/>
          </a:xfrm>
          <a:prstGeom prst="line">
            <a:avLst/>
          </a:prstGeom>
          <a:ln w="12700">
            <a:gradFill>
              <a:gsLst>
                <a:gs pos="48000">
                  <a:schemeClr val="tx1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study.zumst.com/upload/00-C11-62-21-01/%EA%B2%BD%EB%8F%84%EC%99%80%EC%8B%9C%EA%B0%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59" y="3749372"/>
            <a:ext cx="3258333" cy="26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95147" y="2156059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목적지의 위도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9" name="오른쪽 화살표 18"/>
          <p:cNvSpPr/>
          <p:nvPr/>
        </p:nvSpPr>
        <p:spPr>
          <a:xfrm>
            <a:off x="3293432" y="1874930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28304" y="1757448"/>
            <a:ext cx="174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onstantia" panose="02030602050306030303" pitchFamily="18" charset="0"/>
              </a:rPr>
              <a:t>hemisphere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20" name="왼쪽 중괄호 19"/>
          <p:cNvSpPr/>
          <p:nvPr/>
        </p:nvSpPr>
        <p:spPr>
          <a:xfrm>
            <a:off x="5900169" y="1887364"/>
            <a:ext cx="236670" cy="538832"/>
          </a:xfrm>
          <a:prstGeom prst="leftBrace">
            <a:avLst>
              <a:gd name="adj1" fmla="val 58333"/>
              <a:gd name="adj2" fmla="val 21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179424" y="1722923"/>
            <a:ext cx="125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tantia" panose="02030602050306030303" pitchFamily="18" charset="0"/>
              </a:rPr>
              <a:t>“northern”</a:t>
            </a:r>
            <a:endParaRPr lang="ko-KR" altLang="en-US" dirty="0">
              <a:latin typeface="Constantia" panose="0203060205030603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87445" y="2241084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tantia" panose="02030602050306030303" pitchFamily="18" charset="0"/>
              </a:rPr>
              <a:t>“southern”</a:t>
            </a:r>
            <a:endParaRPr lang="ko-KR" altLang="en-US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32842" y="1742171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위도값을</a:t>
            </a:r>
            <a:r>
              <a:rPr lang="ko-KR" altLang="en-US" dirty="0" smtClean="0"/>
              <a:t> 사용하여 목적지의 위치를</a:t>
            </a:r>
            <a:endParaRPr lang="en-US" altLang="ko-KR" dirty="0" smtClean="0"/>
          </a:p>
          <a:p>
            <a:r>
              <a:rPr lang="ko-KR" altLang="en-US" dirty="0" smtClean="0"/>
              <a:t>북반구와 남반구로 구분</a:t>
            </a:r>
            <a:endParaRPr lang="en-US" altLang="ko-KR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913461" y="2901253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Constantia" panose="02030602050306030303" pitchFamily="18" charset="0"/>
              </a:rPr>
              <a:t>l</a:t>
            </a:r>
            <a:r>
              <a:rPr lang="en-US" altLang="ko-KR" sz="2400" dirty="0" err="1" smtClean="0">
                <a:latin typeface="Constantia" panose="02030602050306030303" pitchFamily="18" charset="0"/>
              </a:rPr>
              <a:t>ng_destination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3169" y="3299864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목적지의 경도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8" name="오른쪽 화살표 27"/>
          <p:cNvSpPr/>
          <p:nvPr/>
        </p:nvSpPr>
        <p:spPr>
          <a:xfrm>
            <a:off x="3301454" y="3018735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36326" y="2901253"/>
            <a:ext cx="143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timezone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30" name="왼쪽 중괄호 29"/>
          <p:cNvSpPr/>
          <p:nvPr/>
        </p:nvSpPr>
        <p:spPr>
          <a:xfrm>
            <a:off x="5908191" y="3031169"/>
            <a:ext cx="236670" cy="538832"/>
          </a:xfrm>
          <a:prstGeom prst="leftBrace">
            <a:avLst>
              <a:gd name="adj1" fmla="val 58333"/>
              <a:gd name="adj2" fmla="val 21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187446" y="28667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-180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0864" y="2885976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경도값을</a:t>
            </a:r>
            <a:r>
              <a:rPr lang="ko-KR" altLang="en-US" dirty="0" smtClean="0"/>
              <a:t> 사용하여 목적지의 시차를</a:t>
            </a:r>
            <a:endParaRPr lang="en-US" altLang="ko-KR" dirty="0" smtClean="0"/>
          </a:p>
          <a:p>
            <a:r>
              <a:rPr lang="ko-KR" altLang="en-US" dirty="0" smtClean="0"/>
              <a:t>미국을 기준으로 간접적으로 구분</a:t>
            </a:r>
            <a:endParaRPr lang="en-US" altLang="ko-KR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205092" y="339451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-180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7595" y="313462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5608" y="381344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결과값 기준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의 자리에서 반올림</a:t>
            </a:r>
            <a:endParaRPr lang="en-US" altLang="ko-KR" sz="14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95149" y="1164659"/>
            <a:ext cx="2213811" cy="5775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45627" y="119189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위경도</a:t>
            </a:r>
            <a:endParaRPr lang="ko-KR" altLang="en-US" sz="2800" b="1" dirty="0">
              <a:ln w="3175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54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76187" y="317633"/>
            <a:ext cx="408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File: countries.csv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9697" y="1362469"/>
            <a:ext cx="11371623" cy="2507882"/>
          </a:xfrm>
          <a:prstGeom prst="roundRect">
            <a:avLst>
              <a:gd name="adj" fmla="val 1044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95149" y="1280159"/>
            <a:ext cx="2213811" cy="5775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05439" y="1949954"/>
            <a:ext cx="187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distance_km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5147" y="2348565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미국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목적지 거리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9" name="오른쪽 화살표 18"/>
          <p:cNvSpPr/>
          <p:nvPr/>
        </p:nvSpPr>
        <p:spPr>
          <a:xfrm>
            <a:off x="3293432" y="2067436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28304" y="1949954"/>
            <a:ext cx="332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onstantia" panose="02030602050306030303" pitchFamily="18" charset="0"/>
              </a:rPr>
              <a:t>round(</a:t>
            </a:r>
            <a:r>
              <a:rPr lang="en-US" altLang="ko-KR" sz="2400" dirty="0" err="1" smtClean="0">
                <a:latin typeface="Constantia" panose="02030602050306030303" pitchFamily="18" charset="0"/>
              </a:rPr>
              <a:t>distance_km</a:t>
            </a:r>
            <a:r>
              <a:rPr lang="en-US" altLang="ko-KR" sz="2400" dirty="0" smtClean="0">
                <a:latin typeface="Constantia" panose="02030602050306030303" pitchFamily="18" charset="0"/>
              </a:rPr>
              <a:t>, -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 smtClean="0">
                <a:latin typeface="Constantia" panose="02030602050306030303" pitchFamily="18" charset="0"/>
              </a:rPr>
              <a:t>)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32842" y="1934677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거리를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의 자리에서 반올림</a:t>
            </a:r>
            <a:endParaRPr lang="en-US" altLang="ko-KR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133872" y="1317023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거리</a:t>
            </a:r>
            <a:r>
              <a:rPr lang="en-US" altLang="ko-KR" sz="2800" b="1" dirty="0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/</a:t>
            </a:r>
            <a:r>
              <a:rPr lang="ko-KR" altLang="en-US" sz="2800" b="1" dirty="0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면적</a:t>
            </a:r>
            <a:endParaRPr lang="ko-KR" altLang="en-US" sz="2800" b="1" dirty="0">
              <a:ln w="3175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90682" y="2808966"/>
            <a:ext cx="10560388" cy="0"/>
          </a:xfrm>
          <a:prstGeom prst="line">
            <a:avLst/>
          </a:prstGeom>
          <a:ln w="12700">
            <a:gradFill>
              <a:gsLst>
                <a:gs pos="48000">
                  <a:schemeClr val="tx1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03836" y="2930130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onstantia" panose="02030602050306030303" pitchFamily="18" charset="0"/>
              </a:rPr>
              <a:t>destination_km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544" y="3328741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목적지의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면적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48" name="오른쪽 화살표 47"/>
          <p:cNvSpPr/>
          <p:nvPr/>
        </p:nvSpPr>
        <p:spPr>
          <a:xfrm>
            <a:off x="3291829" y="3047612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126701" y="2930130"/>
            <a:ext cx="248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onstantia" panose="02030602050306030303" pitchFamily="18" charset="0"/>
              </a:rPr>
              <a:t>log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ko-KR" sz="2400" dirty="0" smtClean="0">
                <a:latin typeface="Constantia" panose="02030602050306030303" pitchFamily="18" charset="0"/>
              </a:rPr>
              <a:t>() + round()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31239" y="2914853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면적값이</a:t>
            </a:r>
            <a:r>
              <a:rPr lang="ko-KR" altLang="en-US" dirty="0" smtClean="0"/>
              <a:t> 너무 커 상용로그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소수 둘 째 자리에서 반올림</a:t>
            </a:r>
            <a:endParaRPr lang="en-US" altLang="ko-KR" dirty="0" smtClean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09697" y="4168743"/>
            <a:ext cx="11371623" cy="2507882"/>
          </a:xfrm>
          <a:prstGeom prst="roundRect">
            <a:avLst>
              <a:gd name="adj" fmla="val 1044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895149" y="4086433"/>
            <a:ext cx="2213811" cy="5775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05439" y="4756228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destination_language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5147" y="5154839"/>
            <a:ext cx="1612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목적지의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국어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0" name="오른쪽 화살표 69"/>
          <p:cNvSpPr/>
          <p:nvPr/>
        </p:nvSpPr>
        <p:spPr>
          <a:xfrm>
            <a:off x="4015328" y="4873710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850200" y="4756228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destination_language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47758" y="41232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언어</a:t>
            </a:r>
            <a:endParaRPr lang="ko-KR" altLang="en-US" sz="2800" b="1" dirty="0">
              <a:ln w="3175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690682" y="5615240"/>
            <a:ext cx="10560388" cy="0"/>
          </a:xfrm>
          <a:prstGeom prst="line">
            <a:avLst/>
          </a:prstGeom>
          <a:ln w="12700">
            <a:gradFill>
              <a:gsLst>
                <a:gs pos="48000">
                  <a:schemeClr val="tx1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03836" y="5736404"/>
            <a:ext cx="4312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Constantia" panose="02030602050306030303" pitchFamily="18" charset="0"/>
              </a:rPr>
              <a:t>language_levenshtein_distance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93544" y="6135015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언어간 이질 정도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7" name="오른쪽 화살표 76"/>
          <p:cNvSpPr/>
          <p:nvPr/>
        </p:nvSpPr>
        <p:spPr>
          <a:xfrm>
            <a:off x="5303511" y="5853886"/>
            <a:ext cx="718711" cy="255688"/>
          </a:xfrm>
          <a:prstGeom prst="rightArrow">
            <a:avLst/>
          </a:prstGeom>
          <a:gradFill>
            <a:gsLst>
              <a:gs pos="0">
                <a:srgbClr val="F9D6BF"/>
              </a:gs>
              <a:gs pos="100000">
                <a:schemeClr val="accent2"/>
              </a:gs>
            </a:gsLst>
            <a:lin ang="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6090257" y="5736404"/>
            <a:ext cx="122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Constantia" panose="02030602050306030303" pitchFamily="18" charset="0"/>
              </a:rPr>
              <a:t>round()</a:t>
            </a:r>
            <a:endParaRPr lang="ko-KR" altLang="en-US" sz="2400" dirty="0">
              <a:latin typeface="Constantia" panose="02030602050306030303" pitchFamily="18" charset="0"/>
            </a:endParaRPr>
          </a:p>
        </p:txBody>
      </p:sp>
      <p:sp>
        <p:nvSpPr>
          <p:cNvPr id="80" name="왼쪽 중괄호 79"/>
          <p:cNvSpPr/>
          <p:nvPr/>
        </p:nvSpPr>
        <p:spPr>
          <a:xfrm>
            <a:off x="7885886" y="4860289"/>
            <a:ext cx="236670" cy="538832"/>
          </a:xfrm>
          <a:prstGeom prst="leftBrace">
            <a:avLst>
              <a:gd name="adj1" fmla="val 58333"/>
              <a:gd name="adj2" fmla="val 21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165141" y="4695848"/>
            <a:ext cx="70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tantia" panose="02030602050306030303" pitchFamily="18" charset="0"/>
              </a:rPr>
              <a:t>“</a:t>
            </a:r>
            <a:r>
              <a:rPr lang="en-US" altLang="ko-KR" dirty="0" err="1" smtClean="0">
                <a:latin typeface="Constantia" panose="02030602050306030303" pitchFamily="18" charset="0"/>
              </a:rPr>
              <a:t>eng</a:t>
            </a:r>
            <a:r>
              <a:rPr lang="en-US" altLang="ko-KR" dirty="0" smtClean="0">
                <a:latin typeface="Constantia" panose="02030602050306030303" pitchFamily="18" charset="0"/>
              </a:rPr>
              <a:t>”</a:t>
            </a:r>
            <a:endParaRPr lang="ko-KR" altLang="en-US" dirty="0">
              <a:latin typeface="Constantia" panose="02030602050306030303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173162" y="5214009"/>
            <a:ext cx="107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onstantia" panose="02030602050306030303" pitchFamily="18" charset="0"/>
              </a:rPr>
              <a:t>“</a:t>
            </a:r>
            <a:r>
              <a:rPr lang="en-US" altLang="ko-KR" dirty="0" err="1" smtClean="0">
                <a:latin typeface="Constantia" panose="02030602050306030303" pitchFamily="18" charset="0"/>
              </a:rPr>
              <a:t>notEng</a:t>
            </a:r>
            <a:r>
              <a:rPr lang="en-US" altLang="ko-KR" dirty="0" smtClean="0">
                <a:latin typeface="Constantia" panose="02030602050306030303" pitchFamily="18" charset="0"/>
              </a:rPr>
              <a:t>”</a:t>
            </a:r>
            <a:endParaRPr lang="ko-KR" altLang="en-US" dirty="0">
              <a:latin typeface="Constantia" panose="020306020503060303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15597" y="4709260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/>
              <a:t>영어와 영어가 아닌 것 구분</a:t>
            </a:r>
            <a:endParaRPr lang="en-US" altLang="ko-KR" spc="-15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7692108" y="577008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소수점 </a:t>
            </a:r>
            <a:r>
              <a:rPr lang="ko-KR" altLang="en-US" smtClean="0"/>
              <a:t>값이 필요 없어 반올림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045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76187" y="317633"/>
            <a:ext cx="532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File: </a:t>
            </a:r>
            <a:r>
              <a:rPr lang="en-US" altLang="ko-KR" sz="3600" b="1" spc="-150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age_gender_bkts.csv</a:t>
            </a:r>
            <a:endParaRPr lang="ko-KR" altLang="en-US" sz="3600" b="1" spc="-150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09697" y="1256599"/>
            <a:ext cx="11371623" cy="5307830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95149" y="1174290"/>
            <a:ext cx="2213811" cy="5775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24247" y="119190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54000"/>
                    </a:prstClr>
                  </a:outerShdw>
                </a:effectLst>
              </a:rPr>
              <a:t>인구 통계</a:t>
            </a:r>
            <a:endParaRPr lang="ko-KR" altLang="en-US" sz="2800" b="1" dirty="0">
              <a:ln w="3175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7" y="2709029"/>
            <a:ext cx="2807676" cy="2272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771" y="2297767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미국 인구 통계</a:t>
            </a:r>
            <a:r>
              <a:rPr lang="en-US" altLang="ko-KR" dirty="0" smtClean="0"/>
              <a:t>(2015)&gt;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331" y="5070163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국가를 특징짓는 하나의 값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2" name="Picture 4" descr="http://cfile4.uf.tistory.com/image/222B9D4B561B05A420EF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77" y="1995820"/>
            <a:ext cx="4652294" cy="27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file5.uf.tistory.com/image/2131054A561B0CE7438F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339" y="3071190"/>
            <a:ext cx="5219070" cy="27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3888" y="1496525"/>
            <a:ext cx="541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남자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남자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여자 의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왜도와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첨도를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계산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rot="5400000">
            <a:off x="1758820" y="3625568"/>
            <a:ext cx="4478635" cy="0"/>
          </a:xfrm>
          <a:prstGeom prst="line">
            <a:avLst/>
          </a:prstGeom>
          <a:ln w="12700">
            <a:gradFill>
              <a:gsLst>
                <a:gs pos="48000">
                  <a:schemeClr val="tx1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0638" y="5929581"/>
            <a:ext cx="956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※ </a:t>
            </a:r>
            <a:r>
              <a:rPr lang="ko-KR" altLang="en-US" sz="2000" dirty="0" err="1" smtClean="0">
                <a:latin typeface="+mj-lt"/>
                <a:ea typeface="HY견고딕" panose="02030600000101010101" pitchFamily="18" charset="-127"/>
              </a:rPr>
              <a:t>변수명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: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male_kurt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,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male_skew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,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female_kurt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,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female_skew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,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total_kurt</a:t>
            </a:r>
            <a:r>
              <a:rPr lang="en-US" altLang="ko-KR" sz="2000" dirty="0" smtClean="0">
                <a:latin typeface="+mj-lt"/>
                <a:ea typeface="HY견고딕" panose="02030600000101010101" pitchFamily="18" charset="-127"/>
              </a:rPr>
              <a:t>, </a:t>
            </a:r>
            <a:r>
              <a:rPr lang="en-US" altLang="ko-KR" sz="2000" dirty="0" err="1" smtClean="0">
                <a:latin typeface="+mj-lt"/>
                <a:ea typeface="HY견고딕" panose="02030600000101010101" pitchFamily="18" charset="-127"/>
              </a:rPr>
              <a:t>total_skew</a:t>
            </a:r>
            <a:endParaRPr lang="ko-KR" altLang="en-US" sz="2000" dirty="0">
              <a:latin typeface="+mj-lt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996398" y="6312127"/>
            <a:ext cx="262690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726787" y="6312127"/>
            <a:ext cx="28896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780009" y="6312127"/>
            <a:ext cx="23880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54385" y="62981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남자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234660" y="63150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여</a:t>
            </a:r>
            <a:r>
              <a:rPr lang="ko-KR" altLang="en-US" sz="1100" smtClean="0"/>
              <a:t>자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9800065" y="63150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전체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63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46611" y="1278466"/>
            <a:ext cx="11913844" cy="5257087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2" y="1544108"/>
            <a:ext cx="9620250" cy="451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504" y="5466291"/>
            <a:ext cx="458152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4834467" y="3175000"/>
            <a:ext cx="58335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5400000">
            <a:off x="9539233" y="4301070"/>
            <a:ext cx="2249079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6800" y="611258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약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시간 소요</a:t>
            </a:r>
            <a:r>
              <a:rPr lang="en-US" altLang="ko-KR" dirty="0" smtClean="0"/>
              <a:t>....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6187" y="317633"/>
            <a:ext cx="383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File: </a:t>
            </a:r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sessions</a:t>
            </a:r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.csv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12" y="5647574"/>
            <a:ext cx="723444" cy="7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6611" y="1278466"/>
            <a:ext cx="11913844" cy="5401734"/>
          </a:xfrm>
          <a:prstGeom prst="roundRect">
            <a:avLst>
              <a:gd name="adj" fmla="val 738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76187" y="317633"/>
            <a:ext cx="529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object: total(</a:t>
            </a:r>
            <a:r>
              <a:rPr lang="en-US" altLang="ko-KR" sz="3600" b="1" dirty="0" err="1" smtClean="0">
                <a:latin typeface="Constantia" panose="02030602050306030303" pitchFamily="18" charset="0"/>
                <a:ea typeface="HY견고딕" panose="02030600000101010101" pitchFamily="18" charset="-127"/>
              </a:rPr>
              <a:t>train+test</a:t>
            </a:r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)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9" y="2246191"/>
            <a:ext cx="8820150" cy="600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601" y="144286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n</a:t>
            </a:r>
            <a:r>
              <a:rPr lang="en-US" altLang="ko-KR" sz="2400" dirty="0" smtClean="0"/>
              <a:t>ew_index_1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35398" y="144286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new_index_2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61999" y="1820828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일별 평균 서비스 이용 시간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12730" y="1820828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개인 신상 제공 여부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1" y="3515898"/>
            <a:ext cx="10182225" cy="304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348926" y="2999034"/>
            <a:ext cx="11616427" cy="0"/>
          </a:xfrm>
          <a:prstGeom prst="line">
            <a:avLst/>
          </a:prstGeom>
          <a:ln w="12700">
            <a:gradFill>
              <a:gsLst>
                <a:gs pos="48000">
                  <a:schemeClr val="tx1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1600" y="3043063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Time stamp </a:t>
            </a:r>
            <a:r>
              <a:rPr lang="ko-KR" altLang="en-US" sz="2400" dirty="0" smtClean="0"/>
              <a:t>관련 변수</a:t>
            </a:r>
            <a:endParaRPr lang="ko-KR" altLang="en-US" sz="24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7162800" y="4157133"/>
            <a:ext cx="2455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48220" y="3010238"/>
            <a:ext cx="11895557" cy="2801789"/>
            <a:chOff x="148221" y="1498548"/>
            <a:chExt cx="11895557" cy="30819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221" y="1498548"/>
              <a:ext cx="11895557" cy="3081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" name="직선 연결선 2"/>
            <p:cNvCxnSpPr/>
            <p:nvPr/>
          </p:nvCxnSpPr>
          <p:spPr>
            <a:xfrm>
              <a:off x="3929933" y="4267199"/>
              <a:ext cx="202920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6859400" y="3936999"/>
              <a:ext cx="202920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0" y="6148545"/>
            <a:ext cx="11895557" cy="5553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689495" y="914400"/>
            <a:ext cx="5419149" cy="0"/>
          </a:xfrm>
          <a:prstGeom prst="line">
            <a:avLst/>
          </a:prstGeom>
          <a:ln w="19050">
            <a:gradFill>
              <a:gsLst>
                <a:gs pos="48000">
                  <a:srgbClr val="FF0000"/>
                </a:gs>
                <a:gs pos="0">
                  <a:schemeClr val="bg1"/>
                </a:gs>
                <a:gs pos="97000">
                  <a:schemeClr val="bg1">
                    <a:lumMod val="9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60590" y="317633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Constantia" panose="02030602050306030303" pitchFamily="18" charset="0"/>
                <a:ea typeface="HY견고딕" panose="02030600000101010101" pitchFamily="18" charset="-127"/>
              </a:rPr>
              <a:t>Tip!</a:t>
            </a:r>
            <a:endParaRPr lang="ko-KR" altLang="en-US" sz="3600" b="1" dirty="0">
              <a:latin typeface="Constantia" panose="02030602050306030303" pitchFamily="18" charset="0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20" y="1034601"/>
            <a:ext cx="9696450" cy="1905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34200" y="1439333"/>
            <a:ext cx="1227667" cy="635000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561</Words>
  <Application>Microsoft Office PowerPoint</Application>
  <PresentationFormat>와이드스크린</PresentationFormat>
  <Paragraphs>138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HY견고딕</vt:lpstr>
      <vt:lpstr>Adobe 고딕 Std B</vt:lpstr>
      <vt:lpstr>Constantia</vt:lpstr>
      <vt:lpstr>맑은 고딕</vt:lpstr>
      <vt:lpstr>Times New Roman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Encaion</cp:lastModifiedBy>
  <cp:revision>131</cp:revision>
  <dcterms:created xsi:type="dcterms:W3CDTF">2016-03-18T16:35:46Z</dcterms:created>
  <dcterms:modified xsi:type="dcterms:W3CDTF">2016-05-14T03:28:06Z</dcterms:modified>
</cp:coreProperties>
</file>